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2"/>
  </p:notesMasterIdLst>
  <p:handoutMasterIdLst>
    <p:handoutMasterId r:id="rId13"/>
  </p:handoutMasterIdLst>
  <p:sldIdLst>
    <p:sldId id="256" r:id="rId2"/>
    <p:sldId id="578" r:id="rId3"/>
    <p:sldId id="576" r:id="rId4"/>
    <p:sldId id="548" r:id="rId5"/>
    <p:sldId id="549" r:id="rId6"/>
    <p:sldId id="550" r:id="rId7"/>
    <p:sldId id="567" r:id="rId8"/>
    <p:sldId id="568" r:id="rId9"/>
    <p:sldId id="547" r:id="rId10"/>
    <p:sldId id="577" r:id="rId11"/>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ly-Anne Cleveland" initials="SC" lastIdx="205" clrIdx="0">
    <p:extLst>
      <p:ext uri="{19B8F6BF-5375-455C-9EA6-DF929625EA0E}">
        <p15:presenceInfo xmlns:p15="http://schemas.microsoft.com/office/powerpoint/2012/main" userId="S::scleveland@fjc.gov::10b86261-5de4-4907-9a38-0699754ffba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80" autoAdjust="0"/>
    <p:restoredTop sz="81758" autoAdjust="0"/>
  </p:normalViewPr>
  <p:slideViewPr>
    <p:cSldViewPr snapToGrid="0">
      <p:cViewPr varScale="1">
        <p:scale>
          <a:sx n="76" d="100"/>
          <a:sy n="76" d="100"/>
        </p:scale>
        <p:origin x="1566" y="90"/>
      </p:cViewPr>
      <p:guideLst/>
    </p:cSldViewPr>
  </p:slideViewPr>
  <p:notesTextViewPr>
    <p:cViewPr>
      <p:scale>
        <a:sx n="1" d="1"/>
        <a:sy n="1" d="1"/>
      </p:scale>
      <p:origin x="0" y="0"/>
    </p:cViewPr>
  </p:notesTextViewPr>
  <p:notesViewPr>
    <p:cSldViewPr snapToGrid="0">
      <p:cViewPr varScale="1">
        <p:scale>
          <a:sx n="64" d="100"/>
          <a:sy n="64" d="100"/>
        </p:scale>
        <p:origin x="2408"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E56093-FF13-4AB9-8EE5-758C188C6FA8}"/>
              </a:ext>
            </a:extLst>
          </p:cNvPr>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CDF0E218-5849-4209-807C-926BB63E5F62}"/>
              </a:ext>
            </a:extLst>
          </p:cNvPr>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B9C6E3BF-C3E5-4D71-8CDF-74E16371E3C8}" type="datetimeFigureOut">
              <a:rPr lang="en-US" smtClean="0"/>
              <a:t>5/29/2020</a:t>
            </a:fld>
            <a:endParaRPr lang="en-US"/>
          </a:p>
        </p:txBody>
      </p:sp>
      <p:sp>
        <p:nvSpPr>
          <p:cNvPr id="4" name="Footer Placeholder 3">
            <a:extLst>
              <a:ext uri="{FF2B5EF4-FFF2-40B4-BE49-F238E27FC236}">
                <a16:creationId xmlns:a16="http://schemas.microsoft.com/office/drawing/2014/main" id="{A49F3C08-C1CA-4781-99B9-D7228F362151}"/>
              </a:ext>
            </a:extLst>
          </p:cNvPr>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0A4871-3E7F-403A-A112-C3AF40CE36DF}"/>
              </a:ext>
            </a:extLst>
          </p:cNvPr>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D87D9F13-DA0C-42A4-8701-E153A6B00304}" type="slidenum">
              <a:rPr lang="en-US" smtClean="0"/>
              <a:t>‹#›</a:t>
            </a:fld>
            <a:endParaRPr lang="en-US"/>
          </a:p>
        </p:txBody>
      </p:sp>
    </p:spTree>
    <p:extLst>
      <p:ext uri="{BB962C8B-B14F-4D97-AF65-F5344CB8AC3E}">
        <p14:creationId xmlns:p14="http://schemas.microsoft.com/office/powerpoint/2010/main" val="3858001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1957"/>
          </a:xfrm>
          <a:prstGeom prst="rect">
            <a:avLst/>
          </a:prstGeom>
        </p:spPr>
        <p:txBody>
          <a:bodyPr vert="horz" lIns="91440" tIns="45720" rIns="91440" bIns="45720" rtlCol="0"/>
          <a:lstStyle>
            <a:lvl1pPr algn="r">
              <a:defRPr sz="1200"/>
            </a:lvl1pPr>
          </a:lstStyle>
          <a:p>
            <a:fld id="{706BAB9C-457D-4DCD-818B-40313547B72F}" type="datetimeFigureOut">
              <a:rPr lang="en-US" smtClean="0"/>
              <a:t>5/29/2020</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73516"/>
            <a:ext cx="7435436" cy="276058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4"/>
            <a:ext cx="4029282" cy="351957"/>
          </a:xfrm>
          <a:prstGeom prst="rect">
            <a:avLst/>
          </a:prstGeom>
        </p:spPr>
        <p:txBody>
          <a:bodyPr vert="horz" lIns="91440" tIns="45720" rIns="91440" bIns="45720" rtlCol="0" anchor="b"/>
          <a:lstStyle>
            <a:lvl1pPr algn="r">
              <a:defRPr sz="1200"/>
            </a:lvl1pPr>
          </a:lstStyle>
          <a:p>
            <a:fld id="{A836D5B6-5D01-4DEB-8F4F-4AEAFED8D0C4}" type="slidenum">
              <a:rPr lang="en-US" smtClean="0"/>
              <a:t>‹#›</a:t>
            </a:fld>
            <a:endParaRPr lang="en-US"/>
          </a:p>
        </p:txBody>
      </p:sp>
    </p:spTree>
    <p:extLst>
      <p:ext uri="{BB962C8B-B14F-4D97-AF65-F5344CB8AC3E}">
        <p14:creationId xmlns:p14="http://schemas.microsoft.com/office/powerpoint/2010/main" val="152509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This presentation was greatly benefitted by the following individuals, who reviewed an earlier draft of the presentation: Hon. Shon Hastings, Hon. Craig Whitley, Hon. Cate </a:t>
            </a:r>
            <a:r>
              <a:rPr lang="en-US" dirty="0" err="1"/>
              <a:t>Furay</a:t>
            </a:r>
            <a:r>
              <a:rPr lang="en-US" dirty="0"/>
              <a:t>, Hon. Charles L. Nail, Jr., Hon. Ashely Chan, Hon. Robert </a:t>
            </a:r>
            <a:r>
              <a:rPr lang="en-US" dirty="0" err="1"/>
              <a:t>Kressel</a:t>
            </a:r>
            <a:r>
              <a:rPr lang="en-US" dirty="0"/>
              <a:t>, Hon. Robert Drain, Hon. Diane Finkle, Hon. Robert </a:t>
            </a:r>
            <a:r>
              <a:rPr lang="en-US" dirty="0" err="1"/>
              <a:t>Faris</a:t>
            </a:r>
            <a:r>
              <a:rPr lang="en-US" dirty="0"/>
              <a:t>, Elizabeth Wiggins, and Brian Lynch. The presentation utilizes and expands on prior educational materials provided alongside interviews held by Dr. Jason Cantone with: Hon. Dan Collins, Hon. Brian Davis, Hon. Robert </a:t>
            </a:r>
            <a:r>
              <a:rPr lang="en-US" dirty="0" err="1"/>
              <a:t>Faris</a:t>
            </a:r>
            <a:r>
              <a:rPr lang="en-US" dirty="0"/>
              <a:t>, Hon. Cate </a:t>
            </a:r>
            <a:r>
              <a:rPr lang="en-US" dirty="0" err="1"/>
              <a:t>Furay</a:t>
            </a:r>
            <a:r>
              <a:rPr lang="en-US" dirty="0"/>
              <a:t>, Hon. Martin Glenn, Hon. A. Benjamin </a:t>
            </a:r>
            <a:r>
              <a:rPr lang="en-US" dirty="0" err="1"/>
              <a:t>Goldgar</a:t>
            </a:r>
            <a:r>
              <a:rPr lang="en-US" dirty="0"/>
              <a:t>, Hon. Mary Gorman, Hon. Laurel </a:t>
            </a:r>
            <a:r>
              <a:rPr lang="en-US" dirty="0" err="1"/>
              <a:t>Isicoff</a:t>
            </a:r>
            <a:r>
              <a:rPr lang="en-US" dirty="0"/>
              <a:t>, Hon. Catherine McEwen, Hon. Robyn Moberly, Hon. Mindy Mora, Hon. Chris </a:t>
            </a:r>
            <a:r>
              <a:rPr lang="en-US" dirty="0" err="1"/>
              <a:t>Panos</a:t>
            </a:r>
            <a:r>
              <a:rPr lang="en-US" dirty="0"/>
              <a:t>, Hon. Laura Taylor, and Ann M. Anderson. This presentation was made better by all of these individuals, as well as the Judicial Conference Committee on Federal-State Jurisdiction. </a:t>
            </a:r>
          </a:p>
        </p:txBody>
      </p:sp>
      <p:sp>
        <p:nvSpPr>
          <p:cNvPr id="4" name="Slide Number Placeholder 3"/>
          <p:cNvSpPr>
            <a:spLocks noGrp="1"/>
          </p:cNvSpPr>
          <p:nvPr>
            <p:ph type="sldNum" sz="quarter" idx="10"/>
          </p:nvPr>
        </p:nvSpPr>
        <p:spPr/>
        <p:txBody>
          <a:bodyPr/>
          <a:lstStyle/>
          <a:p>
            <a:fld id="{A836D5B6-5D01-4DEB-8F4F-4AEAFED8D0C4}" type="slidenum">
              <a:rPr lang="en-US" smtClean="0"/>
              <a:t>1</a:t>
            </a:fld>
            <a:endParaRPr lang="en-US"/>
          </a:p>
        </p:txBody>
      </p:sp>
    </p:spTree>
    <p:extLst>
      <p:ext uri="{BB962C8B-B14F-4D97-AF65-F5344CB8AC3E}">
        <p14:creationId xmlns:p14="http://schemas.microsoft.com/office/powerpoint/2010/main" val="1039228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10</a:t>
            </a:fld>
            <a:endParaRPr lang="en-US"/>
          </a:p>
        </p:txBody>
      </p:sp>
    </p:spTree>
    <p:extLst>
      <p:ext uri="{BB962C8B-B14F-4D97-AF65-F5344CB8AC3E}">
        <p14:creationId xmlns:p14="http://schemas.microsoft.com/office/powerpoint/2010/main" val="95565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If you would like a </a:t>
            </a:r>
            <a:r>
              <a:rPr lang="en-US" dirty="0" err="1"/>
              <a:t>Powerpoint</a:t>
            </a:r>
            <a:r>
              <a:rPr lang="en-US" dirty="0"/>
              <a:t> that includes the full presentation or the topics provided in the note, please visit fjc.gov/</a:t>
            </a:r>
            <a:r>
              <a:rPr lang="en-US" dirty="0" err="1"/>
              <a:t>fedstate</a:t>
            </a:r>
            <a:r>
              <a:rPr lang="en-US" dirty="0"/>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36D5B6-5D01-4DEB-8F4F-4AEAFED8D0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9945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3</a:t>
            </a:fld>
            <a:endParaRPr lang="en-US"/>
          </a:p>
        </p:txBody>
      </p:sp>
    </p:spTree>
    <p:extLst>
      <p:ext uri="{BB962C8B-B14F-4D97-AF65-F5344CB8AC3E}">
        <p14:creationId xmlns:p14="http://schemas.microsoft.com/office/powerpoint/2010/main" val="2636524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altLang="en-US" sz="1200" i="1" dirty="0">
                <a:latin typeface="Arial" panose="020B0604020202020204" pitchFamily="34" charset="0"/>
                <a:cs typeface="Arial" panose="020B0604020202020204" pitchFamily="34" charset="0"/>
              </a:rPr>
              <a:t>See In re </a:t>
            </a:r>
            <a:r>
              <a:rPr lang="en-US" altLang="en-US" sz="1200" i="1" dirty="0" err="1">
                <a:latin typeface="Arial" panose="020B0604020202020204" pitchFamily="34" charset="0"/>
                <a:cs typeface="Arial" panose="020B0604020202020204" pitchFamily="34" charset="0"/>
              </a:rPr>
              <a:t>Omine</a:t>
            </a:r>
            <a:r>
              <a:rPr lang="en-US" altLang="en-US" sz="1200" dirty="0">
                <a:latin typeface="Arial" panose="020B0604020202020204" pitchFamily="34" charset="0"/>
                <a:cs typeface="Arial" panose="020B0604020202020204" pitchFamily="34" charset="0"/>
              </a:rPr>
              <a:t>, 485 F. 3d 1305.</a:t>
            </a:r>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4</a:t>
            </a:fld>
            <a:endParaRPr lang="en-US"/>
          </a:p>
        </p:txBody>
      </p:sp>
    </p:spTree>
    <p:extLst>
      <p:ext uri="{BB962C8B-B14F-4D97-AF65-F5344CB8AC3E}">
        <p14:creationId xmlns:p14="http://schemas.microsoft.com/office/powerpoint/2010/main" val="215987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See In re Mayorga,</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362 B.R. 527; </a:t>
            </a: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In re </a:t>
            </a:r>
            <a:r>
              <a:rPr lang="en-US" altLang="en-US" sz="1200" i="1" dirty="0" err="1">
                <a:latin typeface="Arial" panose="020B0604020202020204" pitchFamily="34" charset="0"/>
                <a:ea typeface="ＭＳ Ｐゴシック" panose="020B0600070205080204" pitchFamily="34" charset="-128"/>
                <a:cs typeface="Arial" panose="020B0604020202020204" pitchFamily="34" charset="0"/>
              </a:rPr>
              <a:t>Kohr</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399 B.R. 284; </a:t>
            </a: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In re Preston</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2007 WL 4707544.</a:t>
            </a:r>
          </a:p>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5</a:t>
            </a:fld>
            <a:endParaRPr lang="en-US"/>
          </a:p>
        </p:txBody>
      </p:sp>
    </p:spTree>
    <p:extLst>
      <p:ext uri="{BB962C8B-B14F-4D97-AF65-F5344CB8AC3E}">
        <p14:creationId xmlns:p14="http://schemas.microsoft.com/office/powerpoint/2010/main" val="2404595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See In re </a:t>
            </a:r>
            <a:r>
              <a:rPr lang="en-US" altLang="en-US" sz="1200" i="1" dirty="0" err="1">
                <a:latin typeface="Arial" panose="020B0604020202020204" pitchFamily="34" charset="0"/>
                <a:ea typeface="ＭＳ Ｐゴシック" panose="020B0600070205080204" pitchFamily="34" charset="-128"/>
                <a:cs typeface="Arial" panose="020B0604020202020204" pitchFamily="34" charset="0"/>
              </a:rPr>
              <a:t>Hoyo</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340 B.R. 100.</a:t>
            </a:r>
          </a:p>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6</a:t>
            </a:fld>
            <a:endParaRPr lang="en-US"/>
          </a:p>
        </p:txBody>
      </p:sp>
    </p:spTree>
    <p:extLst>
      <p:ext uri="{BB962C8B-B14F-4D97-AF65-F5344CB8AC3E}">
        <p14:creationId xmlns:p14="http://schemas.microsoft.com/office/powerpoint/2010/main" val="3676316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See In re </a:t>
            </a:r>
            <a:r>
              <a:rPr lang="en-US" altLang="en-US" sz="1200" i="1" dirty="0" err="1">
                <a:latin typeface="Arial" panose="020B0604020202020204" pitchFamily="34" charset="0"/>
                <a:ea typeface="ＭＳ Ｐゴシック" panose="020B0600070205080204" pitchFamily="34" charset="-128"/>
                <a:cs typeface="Arial" panose="020B0604020202020204" pitchFamily="34" charset="0"/>
              </a:rPr>
              <a:t>Hoyo</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340 B.R. 100.</a:t>
            </a:r>
          </a:p>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7</a:t>
            </a:fld>
            <a:endParaRPr lang="en-US"/>
          </a:p>
        </p:txBody>
      </p:sp>
    </p:spTree>
    <p:extLst>
      <p:ext uri="{BB962C8B-B14F-4D97-AF65-F5344CB8AC3E}">
        <p14:creationId xmlns:p14="http://schemas.microsoft.com/office/powerpoint/2010/main" val="281251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panose="020B0604020202020204" pitchFamily="34" charset="0"/>
                <a:ea typeface="ＭＳ Ｐゴシック" panose="020B0600070205080204" pitchFamily="34" charset="-128"/>
                <a:cs typeface="Arial" panose="020B0604020202020204" pitchFamily="34" charset="0"/>
              </a:rPr>
              <a:t>See In re </a:t>
            </a:r>
            <a:r>
              <a:rPr lang="en-US" altLang="en-US" sz="1200" i="1" dirty="0" err="1">
                <a:latin typeface="Arial" panose="020B0604020202020204" pitchFamily="34" charset="0"/>
                <a:ea typeface="ＭＳ Ｐゴシック" panose="020B0600070205080204" pitchFamily="34" charset="-128"/>
                <a:cs typeface="Arial" panose="020B0604020202020204" pitchFamily="34" charset="0"/>
              </a:rPr>
              <a:t>Hoyo</a:t>
            </a:r>
            <a:r>
              <a:rPr lang="en-US" altLang="en-US" sz="1200" dirty="0">
                <a:latin typeface="Arial" panose="020B0604020202020204" pitchFamily="34" charset="0"/>
                <a:ea typeface="ＭＳ Ｐゴシック" panose="020B0600070205080204" pitchFamily="34" charset="-128"/>
                <a:cs typeface="Arial" panose="020B0604020202020204" pitchFamily="34" charset="0"/>
              </a:rPr>
              <a:t>, 340 B.R. 100.</a:t>
            </a:r>
          </a:p>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8</a:t>
            </a:fld>
            <a:endParaRPr lang="en-US"/>
          </a:p>
        </p:txBody>
      </p:sp>
    </p:spTree>
    <p:extLst>
      <p:ext uri="{BB962C8B-B14F-4D97-AF65-F5344CB8AC3E}">
        <p14:creationId xmlns:p14="http://schemas.microsoft.com/office/powerpoint/2010/main" val="3507620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9</a:t>
            </a:fld>
            <a:endParaRPr lang="en-US"/>
          </a:p>
        </p:txBody>
      </p:sp>
    </p:spTree>
    <p:extLst>
      <p:ext uri="{BB962C8B-B14F-4D97-AF65-F5344CB8AC3E}">
        <p14:creationId xmlns:p14="http://schemas.microsoft.com/office/powerpoint/2010/main" val="3984033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259752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00787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402182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67650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83098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2517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41221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74849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69538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08523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46587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BD3F0-EB19-41BB-9527-91AEA6515099}" type="datetimeFigureOut">
              <a:rPr lang="en-US" smtClean="0"/>
              <a:t>5/29/2020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E33EB-0C14-45C9-BDBF-73DD4A57D328}" type="slidenum">
              <a:rPr lang="en-US" smtClean="0"/>
              <a:t>‹#›</a:t>
            </a:fld>
            <a:endParaRPr lang="en-US" dirty="0"/>
          </a:p>
        </p:txBody>
      </p:sp>
    </p:spTree>
    <p:extLst>
      <p:ext uri="{BB962C8B-B14F-4D97-AF65-F5344CB8AC3E}">
        <p14:creationId xmlns:p14="http://schemas.microsoft.com/office/powerpoint/2010/main" val="33814414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fedstate@fjc.gov" TargetMode="External"/><Relationship Id="rId4" Type="http://schemas.openxmlformats.org/officeDocument/2006/relationships/hyperlink" Target="https://commons.wikimedia.org/wiki/File:United_States_Bankruptcy_Court_Seal.pn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fedstate@fjc.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hyperlink" Target="https://www.ncsc.org/Topics/Financial/Foreclosures/Resource-Guide.aspx" TargetMode="External"/><Relationship Id="rId4" Type="http://schemas.openxmlformats.org/officeDocument/2006/relationships/hyperlink" Target="https://fjc.gov/fedsta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8454557"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16AD560-E887-4522-B7CD-7B7BA71CA5B3}"/>
              </a:ext>
            </a:extLst>
          </p:cNvPr>
          <p:cNvSpPr>
            <a:spLocks noGrp="1"/>
          </p:cNvSpPr>
          <p:nvPr>
            <p:ph type="ctrTitle"/>
          </p:nvPr>
        </p:nvSpPr>
        <p:spPr>
          <a:xfrm>
            <a:off x="825501" y="1111086"/>
            <a:ext cx="7508874" cy="2623885"/>
          </a:xfrm>
        </p:spPr>
        <p:txBody>
          <a:bodyPr anchor="ctr">
            <a:normAutofit fontScale="90000"/>
          </a:bodyPr>
          <a:lstStyle/>
          <a:p>
            <a:pPr>
              <a:spcBef>
                <a:spcPts val="0"/>
              </a:spcBef>
            </a:pP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Introduction to Bankruptcy Law </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and the Bankruptcy System:</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br>
              <a:rPr lang="en-US" sz="2900"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An Educational Primer for State Courts</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[Template Presentation For Educational Use]</a:t>
            </a:r>
            <a:br>
              <a:rPr lang="en-US" sz="2900"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endParaRPr lang="en-US" sz="2900" dirty="0">
              <a:solidFill>
                <a:srgbClr val="FFFFFF"/>
              </a:solidFill>
            </a:endParaRPr>
          </a:p>
        </p:txBody>
      </p:sp>
      <p:sp>
        <p:nvSpPr>
          <p:cNvPr id="11" name="Rectangle 10">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21269"/>
            <a:ext cx="5024434"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27184117-BF68-4C2C-BCC7-3A9C858F67DB}"/>
              </a:ext>
            </a:extLst>
          </p:cNvPr>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17467" y="4586361"/>
            <a:ext cx="1746907" cy="1750976"/>
          </a:xfrm>
          <a:prstGeom prst="rect">
            <a:avLst/>
          </a:prstGeom>
        </p:spPr>
      </p:pic>
      <p:sp>
        <p:nvSpPr>
          <p:cNvPr id="13" name="Rectangle 12">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4521270"/>
            <a:ext cx="1586592" cy="1890204"/>
          </a:xfrm>
          <a:prstGeom prst="rect">
            <a:avLst/>
          </a:prstGeom>
          <a:solidFill>
            <a:srgbClr val="372656"/>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AD03AAA-86BD-4445-B73A-CCF44AD85C48}"/>
              </a:ext>
            </a:extLst>
          </p:cNvPr>
          <p:cNvSpPr txBox="1"/>
          <p:nvPr/>
        </p:nvSpPr>
        <p:spPr>
          <a:xfrm>
            <a:off x="635125" y="4583011"/>
            <a:ext cx="4608036"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This template presentation, provided by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Federal Judicial Center, combines, edits, and expands presentations given by bankruptcy judges and state trial court judges. Contact Jason A. Cantone, at </a:t>
            </a:r>
            <a:r>
              <a:rPr lang="en-US" dirty="0">
                <a:latin typeface="Arial" panose="020B0604020202020204" pitchFamily="34" charset="0"/>
                <a:cs typeface="Arial" panose="020B0604020202020204" pitchFamily="34" charset="0"/>
                <a:hlinkClick r:id="rId5"/>
              </a:rPr>
              <a:t>fedstate@fjc.gov</a:t>
            </a:r>
            <a:r>
              <a:rPr lang="en-US" dirty="0">
                <a:latin typeface="Arial" panose="020B0604020202020204" pitchFamily="34" charset="0"/>
                <a:cs typeface="Arial" panose="020B0604020202020204" pitchFamily="34" charset="0"/>
              </a:rPr>
              <a:t>, for more information.  </a:t>
            </a:r>
          </a:p>
        </p:txBody>
      </p:sp>
    </p:spTree>
    <p:extLst>
      <p:ext uri="{BB962C8B-B14F-4D97-AF65-F5344CB8AC3E}">
        <p14:creationId xmlns:p14="http://schemas.microsoft.com/office/powerpoint/2010/main" val="1491316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435264" y="1019272"/>
            <a:ext cx="3249624" cy="4973313"/>
          </a:xfrm>
        </p:spPr>
        <p:txBody>
          <a:bodyPr vert="horz" lIns="91440" tIns="45720" rIns="91440" bIns="45720" rtlCol="0" anchor="ctr">
            <a:normAutofit/>
          </a:bodyPr>
          <a:lstStyle/>
          <a:p>
            <a:br>
              <a:rPr lang="en-US" sz="28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Thank You</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9" name="TextBox 8">
            <a:extLst>
              <a:ext uri="{FF2B5EF4-FFF2-40B4-BE49-F238E27FC236}">
                <a16:creationId xmlns:a16="http://schemas.microsoft.com/office/drawing/2014/main" id="{4CD16181-AA0E-473C-A3CC-32CB4CD92C00}"/>
              </a:ext>
            </a:extLst>
          </p:cNvPr>
          <p:cNvSpPr txBox="1"/>
          <p:nvPr/>
        </p:nvSpPr>
        <p:spPr>
          <a:xfrm>
            <a:off x="3774961" y="659757"/>
            <a:ext cx="5218430" cy="5478423"/>
          </a:xfrm>
          <a:prstGeom prst="rect">
            <a:avLst/>
          </a:prstGeom>
          <a:noFill/>
        </p:spPr>
        <p:txBody>
          <a:bodyPr wrap="square" rtlCol="0">
            <a:spAutoFit/>
          </a:bodyPr>
          <a:lstStyle/>
          <a:p>
            <a:r>
              <a:rPr lang="en-US" sz="2500" dirty="0">
                <a:latin typeface="Arial" panose="020B0604020202020204" pitchFamily="34" charset="0"/>
                <a:cs typeface="Arial" panose="020B0604020202020204" pitchFamily="34" charset="0"/>
              </a:rPr>
              <a:t>This presentation was organized </a:t>
            </a:r>
            <a:br>
              <a:rPr lang="en-US" sz="2500" dirty="0">
                <a:latin typeface="Arial" panose="020B0604020202020204" pitchFamily="34" charset="0"/>
                <a:cs typeface="Arial" panose="020B0604020202020204" pitchFamily="34" charset="0"/>
              </a:rPr>
            </a:br>
            <a:r>
              <a:rPr lang="en-US" sz="2500" dirty="0">
                <a:latin typeface="Arial" panose="020B0604020202020204" pitchFamily="34" charset="0"/>
                <a:cs typeface="Arial" panose="020B0604020202020204" pitchFamily="34" charset="0"/>
              </a:rPr>
              <a:t>by Federal Judicial Center Senior Research Associate Jason A. Cantone, with considerable assistance by a number of federal and state judges and court personnel (see note for slide 1). </a:t>
            </a:r>
          </a:p>
          <a:p>
            <a:endParaRPr lang="en-US" sz="2500" dirty="0">
              <a:latin typeface="Arial" panose="020B0604020202020204" pitchFamily="34" charset="0"/>
              <a:cs typeface="Arial" panose="020B0604020202020204" pitchFamily="34" charset="0"/>
            </a:endParaRPr>
          </a:p>
          <a:p>
            <a:r>
              <a:rPr lang="en-US" sz="2500" dirty="0">
                <a:latin typeface="Arial" panose="020B0604020202020204" pitchFamily="34" charset="0"/>
                <a:cs typeface="Arial" panose="020B0604020202020204" pitchFamily="34" charset="0"/>
              </a:rPr>
              <a:t>Questions about the presentation and its use can be directed to </a:t>
            </a:r>
            <a:br>
              <a:rPr lang="en-US" sz="2500" dirty="0">
                <a:latin typeface="Arial" panose="020B0604020202020204" pitchFamily="34" charset="0"/>
                <a:cs typeface="Arial" panose="020B0604020202020204" pitchFamily="34" charset="0"/>
              </a:rPr>
            </a:br>
            <a:r>
              <a:rPr lang="en-US" sz="2500" dirty="0">
                <a:latin typeface="Arial" panose="020B0604020202020204" pitchFamily="34" charset="0"/>
                <a:cs typeface="Arial" panose="020B0604020202020204" pitchFamily="34" charset="0"/>
              </a:rPr>
              <a:t>Dr. Cantone, at </a:t>
            </a:r>
            <a:r>
              <a:rPr lang="en-US" sz="2500" dirty="0">
                <a:latin typeface="Arial" panose="020B0604020202020204" pitchFamily="34" charset="0"/>
                <a:cs typeface="Arial" panose="020B0604020202020204" pitchFamily="34" charset="0"/>
                <a:hlinkClick r:id="rId3"/>
              </a:rPr>
              <a:t>fedstate@fjc.gov</a:t>
            </a:r>
            <a:r>
              <a:rPr lang="en-US" sz="2500" dirty="0">
                <a:latin typeface="Arial" panose="020B0604020202020204" pitchFamily="34" charset="0"/>
                <a:cs typeface="Arial" panose="020B0604020202020204" pitchFamily="34" charset="0"/>
              </a:rPr>
              <a:t>. We would also like to hear from you if you find it helpful or have any recommendations to improve it.  </a:t>
            </a:r>
          </a:p>
        </p:txBody>
      </p:sp>
    </p:spTree>
    <p:extLst>
      <p:ext uri="{BB962C8B-B14F-4D97-AF65-F5344CB8AC3E}">
        <p14:creationId xmlns:p14="http://schemas.microsoft.com/office/powerpoint/2010/main" val="1039308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2843" y="3726"/>
            <a:ext cx="4211157"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4" name="Picture 43">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9144000" cy="6858000"/>
          </a:xfrm>
          <a:prstGeom prst="rect">
            <a:avLst/>
          </a:prstGeom>
        </p:spPr>
      </p:pic>
      <p:sp>
        <p:nvSpPr>
          <p:cNvPr id="2" name="Title 1">
            <a:extLst>
              <a:ext uri="{FF2B5EF4-FFF2-40B4-BE49-F238E27FC236}">
                <a16:creationId xmlns:a16="http://schemas.microsoft.com/office/drawing/2014/main" id="{AA96C015-A71F-4D18-8993-EAA8D6377F60}"/>
              </a:ext>
            </a:extLst>
          </p:cNvPr>
          <p:cNvSpPr>
            <a:spLocks noGrp="1"/>
          </p:cNvSpPr>
          <p:nvPr>
            <p:ph type="title"/>
          </p:nvPr>
        </p:nvSpPr>
        <p:spPr>
          <a:xfrm>
            <a:off x="256753" y="802955"/>
            <a:ext cx="4445876" cy="1454051"/>
          </a:xfrm>
        </p:spPr>
        <p:txBody>
          <a:bodyPr>
            <a:normAutofit/>
          </a:bodyPr>
          <a:lstStyle/>
          <a:p>
            <a:r>
              <a:rPr lang="en-US" b="1" dirty="0">
                <a:solidFill>
                  <a:srgbClr val="000000"/>
                </a:solidFill>
                <a:latin typeface="Arial" panose="020B0604020202020204" pitchFamily="34" charset="0"/>
                <a:cs typeface="Arial" panose="020B0604020202020204" pitchFamily="34" charset="0"/>
              </a:rPr>
              <a:t>Content Note</a:t>
            </a:r>
            <a:endParaRPr lang="en-US" dirty="0">
              <a:solidFill>
                <a:srgbClr val="000000"/>
              </a:solidFill>
            </a:endParaRPr>
          </a:p>
        </p:txBody>
      </p:sp>
      <p:sp>
        <p:nvSpPr>
          <p:cNvPr id="3" name="Content Placeholder 2">
            <a:extLst>
              <a:ext uri="{FF2B5EF4-FFF2-40B4-BE49-F238E27FC236}">
                <a16:creationId xmlns:a16="http://schemas.microsoft.com/office/drawing/2014/main" id="{9F7BB95B-E3D2-4B3C-BC66-95BC3B5977A1}"/>
              </a:ext>
            </a:extLst>
          </p:cNvPr>
          <p:cNvSpPr>
            <a:spLocks noGrp="1"/>
          </p:cNvSpPr>
          <p:nvPr>
            <p:ph idx="1"/>
          </p:nvPr>
        </p:nvSpPr>
        <p:spPr>
          <a:xfrm>
            <a:off x="0" y="1656100"/>
            <a:ext cx="5515675" cy="4750181"/>
          </a:xfrm>
        </p:spPr>
        <p:txBody>
          <a:bodyPr anchor="ctr">
            <a:noAutofit/>
          </a:bodyPr>
          <a:lstStyle/>
          <a:p>
            <a:pPr marL="0" indent="0">
              <a:buNone/>
            </a:pPr>
            <a:r>
              <a:rPr lang="en-US" dirty="0">
                <a:solidFill>
                  <a:srgbClr val="000000"/>
                </a:solidFill>
                <a:latin typeface="Arial" panose="020B0604020202020204" pitchFamily="34" charset="0"/>
                <a:cs typeface="Arial" panose="020B0604020202020204" pitchFamily="34" charset="0"/>
              </a:rPr>
              <a:t>This presentation only addresses the additional considerations. A full presentation with all six topics (bankruptcy overview; automatic stay; bankruptcy discharge; family law; foreclosure; additional considerations) is available at fjc.gov/</a:t>
            </a:r>
            <a:r>
              <a:rPr lang="en-US" dirty="0" err="1">
                <a:solidFill>
                  <a:srgbClr val="000000"/>
                </a:solidFill>
                <a:latin typeface="Arial" panose="020B0604020202020204" pitchFamily="34" charset="0"/>
                <a:cs typeface="Arial" panose="020B0604020202020204" pitchFamily="34" charset="0"/>
              </a:rPr>
              <a:t>fedstate</a:t>
            </a:r>
            <a:r>
              <a:rPr lang="en-US" dirty="0">
                <a:solidFill>
                  <a:srgbClr val="000000"/>
                </a:solidFill>
                <a:latin typeface="Arial" panose="020B0604020202020204" pitchFamily="34" charset="0"/>
                <a:cs typeface="Arial" panose="020B0604020202020204" pitchFamily="34" charset="0"/>
              </a:rPr>
              <a:t>, as well as separate presentations for each of those topics.</a:t>
            </a:r>
            <a:endParaRPr lang="en-US" b="1" dirty="0">
              <a:solidFill>
                <a:srgbClr val="000000"/>
              </a:solidFill>
              <a:latin typeface="Arial" panose="020B0604020202020204" pitchFamily="34" charset="0"/>
              <a:cs typeface="Arial" panose="020B0604020202020204" pitchFamily="34" charset="0"/>
            </a:endParaRPr>
          </a:p>
        </p:txBody>
      </p:sp>
      <p:sp>
        <p:nvSpPr>
          <p:cNvPr id="46"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93671" y="738619"/>
            <a:ext cx="3750329"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descr="Gavel">
            <a:extLst>
              <a:ext uri="{FF2B5EF4-FFF2-40B4-BE49-F238E27FC236}">
                <a16:creationId xmlns:a16="http://schemas.microsoft.com/office/drawing/2014/main" id="{33A9BB27-920C-4355-ACFD-F49BE1B6B60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615" y="2065912"/>
            <a:ext cx="2746374" cy="2746374"/>
          </a:xfrm>
          <a:prstGeom prst="rect">
            <a:avLst/>
          </a:prstGeom>
        </p:spPr>
      </p:pic>
    </p:spTree>
    <p:extLst>
      <p:ext uri="{BB962C8B-B14F-4D97-AF65-F5344CB8AC3E}">
        <p14:creationId xmlns:p14="http://schemas.microsoft.com/office/powerpoint/2010/main" val="93525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1143000" y="1122362"/>
            <a:ext cx="6858000" cy="2840037"/>
          </a:xfrm>
        </p:spPr>
        <p:txBody>
          <a:bodyPr vert="horz" lIns="91440" tIns="45720" rIns="91440" bIns="45720" rtlCol="0" anchor="b">
            <a:normAutofit/>
          </a:bodyPr>
          <a:lstStyle/>
          <a:p>
            <a:pPr algn="ctr"/>
            <a:r>
              <a:rPr lang="en-US" sz="5000" kern="1200" dirty="0">
                <a:solidFill>
                  <a:schemeClr val="tx1"/>
                </a:solidFill>
                <a:latin typeface="+mj-lt"/>
                <a:ea typeface="+mj-ea"/>
                <a:cs typeface="+mj-cs"/>
              </a:rPr>
              <a:t>Additional Considerations and Resources</a:t>
            </a:r>
          </a:p>
        </p:txBody>
      </p:sp>
      <p:cxnSp>
        <p:nvCxnSpPr>
          <p:cNvPr id="39" name="Straight Connector 38">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3E664086-9BA9-4416-80D1-4E60A44A4B2A}"/>
              </a:ext>
            </a:extLst>
          </p:cNvPr>
          <p:cNvSpPr/>
          <p:nvPr/>
        </p:nvSpPr>
        <p:spPr>
          <a:xfrm>
            <a:off x="3849459" y="470925"/>
            <a:ext cx="4894673" cy="446276"/>
          </a:xfrm>
          <a:prstGeom prst="rect">
            <a:avLst/>
          </a:prstGeom>
        </p:spPr>
        <p:txBody>
          <a:bodyPr wrap="square">
            <a:spAutoFit/>
          </a:bodyPr>
          <a:lstStyle/>
          <a:p>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379393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1" y="874893"/>
            <a:ext cx="3578307" cy="4973313"/>
          </a:xfrm>
        </p:spPr>
        <p:txBody>
          <a:bodyPr vert="horz" lIns="91440" tIns="45720" rIns="91440" bIns="45720" rtlCol="0" anchor="ctr">
            <a:normAutofit/>
          </a:bodyPr>
          <a:lstStyle/>
          <a:p>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Additional Considerations</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695647" y="448568"/>
            <a:ext cx="5243820" cy="5743111"/>
          </a:xfrm>
          <a:prstGeom prst="rect">
            <a:avLst/>
          </a:prstGeom>
        </p:spPr>
        <p:txBody>
          <a:bodyPr wrap="square">
            <a:spAutoFit/>
          </a:bodyPr>
          <a:lstStyle/>
          <a:p>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marL="114300">
              <a:lnSpc>
                <a:spcPct val="90000"/>
              </a:lnSpc>
              <a:spcAft>
                <a:spcPts val="1800"/>
              </a:spcAft>
            </a:pPr>
            <a:r>
              <a:rPr lang="en-US" altLang="en-US" sz="2300" b="1" dirty="0">
                <a:latin typeface="Arial" panose="020B0604020202020204" pitchFamily="34" charset="0"/>
                <a:cs typeface="Arial" panose="020B0604020202020204" pitchFamily="34" charset="0"/>
              </a:rPr>
              <a:t>Advice: </a:t>
            </a:r>
            <a:r>
              <a:rPr lang="en-US" altLang="en-US" sz="2300" dirty="0">
                <a:latin typeface="Arial" panose="020B0604020202020204" pitchFamily="34" charset="0"/>
                <a:cs typeface="Arial" panose="020B0604020202020204" pitchFamily="34" charset="0"/>
              </a:rPr>
              <a:t>Compare bankruptcy schedules (which includes lists of debts, assets, income, and expenses) with the family law financial affidavit–especially in connection with contempt proceedings.</a:t>
            </a:r>
          </a:p>
          <a:p>
            <a:pPr marL="114300">
              <a:lnSpc>
                <a:spcPct val="90000"/>
              </a:lnSpc>
              <a:spcAft>
                <a:spcPts val="600"/>
              </a:spcAft>
            </a:pPr>
            <a:r>
              <a:rPr lang="en-US" altLang="en-US" sz="2300" b="1" dirty="0">
                <a:latin typeface="Arial" panose="020B0604020202020204" pitchFamily="34" charset="0"/>
                <a:cs typeface="Arial" panose="020B0604020202020204" pitchFamily="34" charset="0"/>
              </a:rPr>
              <a:t>Advice: </a:t>
            </a:r>
            <a:r>
              <a:rPr lang="en-US" altLang="en-US" sz="2300" dirty="0">
                <a:latin typeface="Arial" panose="020B0604020202020204" pitchFamily="34" charset="0"/>
                <a:cs typeface="Arial" panose="020B0604020202020204" pitchFamily="34" charset="0"/>
              </a:rPr>
              <a:t>When you are directing payment to or for the benefit of one spouse from another, including any award of attorney fees or expenses, make very clear that it is in the nature of alimony, support, and maintenance and why. A mere label will not be binding on the bankruptcy judge who is required to make a finding unless your findings are specific. </a:t>
            </a:r>
          </a:p>
        </p:txBody>
      </p:sp>
    </p:spTree>
    <p:extLst>
      <p:ext uri="{BB962C8B-B14F-4D97-AF65-F5344CB8AC3E}">
        <p14:creationId xmlns:p14="http://schemas.microsoft.com/office/powerpoint/2010/main" val="354601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62994" y="107928"/>
            <a:ext cx="4823810" cy="6427401"/>
          </a:xfrm>
          <a:prstGeom prst="rect">
            <a:avLst/>
          </a:prstGeom>
        </p:spPr>
        <p:txBody>
          <a:bodyPr wrap="square">
            <a:spAutoFit/>
          </a:bodyPr>
          <a:lstStyle/>
          <a:p>
            <a:pPr>
              <a:lnSpc>
                <a:spcPts val="2600"/>
              </a:lnSpc>
            </a:pPr>
            <a:endParaRPr lang="en-US" altLang="en-US" sz="2400" dirty="0">
              <a:latin typeface="Arial" panose="020B0604020202020204" pitchFamily="34" charset="0"/>
              <a:ea typeface="ＭＳ Ｐゴシック" panose="020B0600070205080204" pitchFamily="34" charset="-128"/>
              <a:cs typeface="Arial" panose="020B0604020202020204" pitchFamily="34" charset="0"/>
            </a:endParaRPr>
          </a:p>
          <a:p>
            <a:pPr>
              <a:lnSpc>
                <a:spcPts val="2600"/>
              </a:lnSpc>
            </a:pPr>
            <a:r>
              <a:rPr lang="en-US" altLang="en-US" sz="2400" b="1" dirty="0">
                <a:latin typeface="Arial" panose="020B0604020202020204" pitchFamily="34" charset="0"/>
                <a:ea typeface="ＭＳ Ｐゴシック" panose="020B0600070205080204" pitchFamily="34" charset="-128"/>
                <a:cs typeface="Arial" panose="020B0604020202020204" pitchFamily="34" charset="0"/>
              </a:rPr>
              <a:t>Advice: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If a finding of fraud is the basis for a final judgment, include that finding when drafting the final judgment. The more specific the findings of fact, the greater likelihood that the issues will not be relitigated in a subsequent bankruptcy proceeding. </a:t>
            </a:r>
          </a:p>
          <a:p>
            <a:pPr marL="342900" indent="-342900">
              <a:lnSpc>
                <a:spcPts val="2600"/>
              </a:lnSpc>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The same applies to verdict forms. </a:t>
            </a:r>
          </a:p>
          <a:p>
            <a:pPr marL="342900" indent="-342900">
              <a:lnSpc>
                <a:spcPts val="2600"/>
              </a:lnSpc>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Specifically find how the damages are apportioned between torts, because the damages arising from one tort may be dischargeable while damages arising from a different tort may be excepted from discharge.</a:t>
            </a:r>
          </a:p>
        </p:txBody>
      </p:sp>
      <p:sp>
        <p:nvSpPr>
          <p:cNvPr id="10" name="Title 1">
            <a:extLst>
              <a:ext uri="{FF2B5EF4-FFF2-40B4-BE49-F238E27FC236}">
                <a16:creationId xmlns:a16="http://schemas.microsoft.com/office/drawing/2014/main" id="{71FAF829-C73F-4990-A6F8-095F7A391703}"/>
              </a:ext>
            </a:extLst>
          </p:cNvPr>
          <p:cNvSpPr>
            <a:spLocks noGrp="1"/>
          </p:cNvSpPr>
          <p:nvPr>
            <p:ph type="title"/>
          </p:nvPr>
        </p:nvSpPr>
        <p:spPr>
          <a:xfrm>
            <a:off x="363071" y="1019272"/>
            <a:ext cx="3578307" cy="4973313"/>
          </a:xfrm>
        </p:spPr>
        <p:txBody>
          <a:bodyPr vert="horz" lIns="91440" tIns="45720" rIns="91440" bIns="45720" rtlCol="0" anchor="ctr">
            <a:normAutofit/>
          </a:bodyPr>
          <a:lstStyle/>
          <a:p>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Additional Considerations</a:t>
            </a:r>
          </a:p>
        </p:txBody>
      </p:sp>
    </p:spTree>
    <p:extLst>
      <p:ext uri="{BB962C8B-B14F-4D97-AF65-F5344CB8AC3E}">
        <p14:creationId xmlns:p14="http://schemas.microsoft.com/office/powerpoint/2010/main" val="4021152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30718" y="849360"/>
            <a:ext cx="5072652" cy="5062924"/>
          </a:xfrm>
          <a:prstGeom prst="rect">
            <a:avLst/>
          </a:prstGeom>
        </p:spPr>
        <p:txBody>
          <a:bodyPr wrap="square">
            <a:spAutoFit/>
          </a:bodyPr>
          <a:lstStyle/>
          <a:p>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sz="2500" b="1" dirty="0">
                <a:latin typeface="Arial" panose="020B0604020202020204" pitchFamily="34" charset="0"/>
                <a:ea typeface="ＭＳ Ｐゴシック" panose="020B0600070205080204" pitchFamily="34" charset="-128"/>
                <a:cs typeface="Arial" panose="020B0604020202020204" pitchFamily="34" charset="0"/>
              </a:rPr>
              <a:t>Advice: </a:t>
            </a:r>
            <a:r>
              <a:rPr lang="en-US" altLang="en-US" sz="2500" dirty="0">
                <a:latin typeface="Arial" panose="020B0604020202020204" pitchFamily="34" charset="0"/>
                <a:ea typeface="ＭＳ Ｐゴシック" panose="020B0600070205080204" pitchFamily="34" charset="-128"/>
                <a:cs typeface="Arial" panose="020B0604020202020204" pitchFamily="34" charset="0"/>
              </a:rPr>
              <a:t>If you suspect that one party may file bankruptcy upon a dissolution ruling, enter an order or judgment making a final determination of property rights of the parties as soon as practicable. </a:t>
            </a:r>
            <a:endParaRPr lang="en-US" altLang="en-US" sz="2500" i="1"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sz="2500" b="1" dirty="0">
                <a:latin typeface="Arial" panose="020B0604020202020204" pitchFamily="34" charset="0"/>
                <a:ea typeface="ＭＳ Ｐゴシック" panose="020B0600070205080204" pitchFamily="34" charset="-128"/>
                <a:cs typeface="Arial" panose="020B0604020202020204" pitchFamily="34" charset="0"/>
              </a:rPr>
              <a:t>Advice: </a:t>
            </a:r>
            <a:r>
              <a:rPr lang="en-US" altLang="en-US" sz="2500" dirty="0">
                <a:latin typeface="Arial" panose="020B0604020202020204" pitchFamily="34" charset="0"/>
                <a:ea typeface="ＭＳ Ｐゴシック" panose="020B0600070205080204" pitchFamily="34" charset="-128"/>
                <a:cs typeface="Arial" panose="020B0604020202020204" pitchFamily="34" charset="0"/>
              </a:rPr>
              <a:t>If you monetize an interest in the marital home, make sure the obligation is secured either by an equitable lien or an actual recorded mortgage.</a:t>
            </a:r>
          </a:p>
        </p:txBody>
      </p:sp>
      <p:sp>
        <p:nvSpPr>
          <p:cNvPr id="10" name="Title 1">
            <a:extLst>
              <a:ext uri="{FF2B5EF4-FFF2-40B4-BE49-F238E27FC236}">
                <a16:creationId xmlns:a16="http://schemas.microsoft.com/office/drawing/2014/main" id="{79AF5494-98C8-4C13-938C-1815000CFCBB}"/>
              </a:ext>
            </a:extLst>
          </p:cNvPr>
          <p:cNvSpPr>
            <a:spLocks noGrp="1"/>
          </p:cNvSpPr>
          <p:nvPr>
            <p:ph type="title"/>
          </p:nvPr>
        </p:nvSpPr>
        <p:spPr>
          <a:xfrm>
            <a:off x="363071" y="1019272"/>
            <a:ext cx="3578307" cy="4973313"/>
          </a:xfrm>
        </p:spPr>
        <p:txBody>
          <a:bodyPr vert="horz" lIns="91440" tIns="45720" rIns="91440" bIns="45720" rtlCol="0" anchor="ctr">
            <a:normAutofit/>
          </a:bodyPr>
          <a:lstStyle/>
          <a:p>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Additional Considerations</a:t>
            </a:r>
          </a:p>
        </p:txBody>
      </p:sp>
    </p:spTree>
    <p:extLst>
      <p:ext uri="{BB962C8B-B14F-4D97-AF65-F5344CB8AC3E}">
        <p14:creationId xmlns:p14="http://schemas.microsoft.com/office/powerpoint/2010/main" val="414537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78843" y="1017803"/>
            <a:ext cx="5180936" cy="5093702"/>
          </a:xfrm>
          <a:prstGeom prst="rect">
            <a:avLst/>
          </a:prstGeom>
        </p:spPr>
        <p:txBody>
          <a:bodyPr wrap="square">
            <a:spAutoFit/>
          </a:bodyPr>
          <a:lstStyle/>
          <a:p>
            <a:r>
              <a:rPr lang="en-US" sz="2500" dirty="0">
                <a:latin typeface="Arial" panose="020B0604020202020204" pitchFamily="34" charset="0"/>
                <a:ea typeface="ＭＳ Ｐゴシック" panose="020B0600070205080204" pitchFamily="34" charset="-128"/>
                <a:cs typeface="Arial" panose="020B0604020202020204" pitchFamily="34" charset="0"/>
              </a:rPr>
              <a:t>T</a:t>
            </a:r>
            <a:r>
              <a:rPr lang="en-US" sz="2500" dirty="0">
                <a:latin typeface="Arial" panose="020B0604020202020204" pitchFamily="34" charset="0"/>
                <a:cs typeface="Arial" panose="020B0604020202020204" pitchFamily="34" charset="0"/>
              </a:rPr>
              <a:t>he defense of </a:t>
            </a:r>
            <a:r>
              <a:rPr lang="en-US" sz="2500" b="1" dirty="0">
                <a:latin typeface="Arial" panose="020B0604020202020204" pitchFamily="34" charset="0"/>
                <a:cs typeface="Arial" panose="020B0604020202020204" pitchFamily="34" charset="0"/>
              </a:rPr>
              <a:t>judicial estoppel </a:t>
            </a:r>
            <a:r>
              <a:rPr lang="en-US" sz="2500" dirty="0">
                <a:latin typeface="Arial" panose="020B0604020202020204" pitchFamily="34" charset="0"/>
                <a:cs typeface="Arial" panose="020B0604020202020204" pitchFamily="34" charset="0"/>
              </a:rPr>
              <a:t>is often raised by defendants in state court actions when the cause of action has not been scheduled by the debtor in the bankruptcy case.  </a:t>
            </a:r>
          </a:p>
          <a:p>
            <a:endParaRPr lang="en-US" sz="2500" dirty="0">
              <a:latin typeface="Arial" panose="020B0604020202020204" pitchFamily="34" charset="0"/>
              <a:cs typeface="Arial" panose="020B0604020202020204" pitchFamily="34" charset="0"/>
            </a:endParaRPr>
          </a:p>
          <a:p>
            <a:r>
              <a:rPr lang="en-US" sz="2500" b="1" dirty="0">
                <a:latin typeface="Arial" panose="020B0604020202020204" pitchFamily="34" charset="0"/>
                <a:cs typeface="Arial" panose="020B0604020202020204" pitchFamily="34" charset="0"/>
              </a:rPr>
              <a:t>Advice: </a:t>
            </a:r>
            <a:r>
              <a:rPr lang="en-US" sz="2500" dirty="0">
                <a:latin typeface="Arial" panose="020B0604020202020204" pitchFamily="34" charset="0"/>
                <a:cs typeface="Arial" panose="020B0604020202020204" pitchFamily="34" charset="0"/>
              </a:rPr>
              <a:t>Consider who would be harmed in the case by the application of judicial estoppel. </a:t>
            </a:r>
          </a:p>
          <a:p>
            <a:pPr marL="800100" lvl="1"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	Debtor only or creditors?</a:t>
            </a:r>
          </a:p>
          <a:p>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0" name="Title 1">
            <a:extLst>
              <a:ext uri="{FF2B5EF4-FFF2-40B4-BE49-F238E27FC236}">
                <a16:creationId xmlns:a16="http://schemas.microsoft.com/office/drawing/2014/main" id="{79AF5494-98C8-4C13-938C-1815000CFCBB}"/>
              </a:ext>
            </a:extLst>
          </p:cNvPr>
          <p:cNvSpPr>
            <a:spLocks noGrp="1"/>
          </p:cNvSpPr>
          <p:nvPr>
            <p:ph type="title"/>
          </p:nvPr>
        </p:nvSpPr>
        <p:spPr>
          <a:xfrm>
            <a:off x="361592" y="870458"/>
            <a:ext cx="3538056" cy="5221060"/>
          </a:xfrm>
        </p:spPr>
        <p:txBody>
          <a:bodyPr vert="horz" lIns="91440" tIns="45720" rIns="91440" bIns="45720" rtlCol="0" anchor="ctr">
            <a:normAutofit/>
          </a:bodyPr>
          <a:lstStyle/>
          <a:p>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Additional Considerations</a:t>
            </a:r>
          </a:p>
        </p:txBody>
      </p:sp>
    </p:spTree>
    <p:extLst>
      <p:ext uri="{BB962C8B-B14F-4D97-AF65-F5344CB8AC3E}">
        <p14:creationId xmlns:p14="http://schemas.microsoft.com/office/powerpoint/2010/main" val="985093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78846" y="873424"/>
            <a:ext cx="4959426" cy="5478423"/>
          </a:xfrm>
          <a:prstGeom prst="rect">
            <a:avLst/>
          </a:prstGeom>
        </p:spPr>
        <p:txBody>
          <a:bodyPr wrap="square">
            <a:spAutoFit/>
          </a:bodyPr>
          <a:lstStyle/>
          <a:p>
            <a:r>
              <a:rPr lang="en-US" sz="2500" dirty="0">
                <a:latin typeface="Arial" panose="020B0604020202020204" pitchFamily="34" charset="0"/>
                <a:ea typeface="ＭＳ Ｐゴシック" panose="020B0600070205080204" pitchFamily="34" charset="-128"/>
                <a:cs typeface="Arial" panose="020B0604020202020204" pitchFamily="34" charset="0"/>
              </a:rPr>
              <a:t>If a state court learns a former debtor failed to schedule a litigation asset in the bankruptcy case, the state court might want to direct the debtor to notify the trustee or court in writing of such failure and of the pendency of the state court litigation. </a:t>
            </a:r>
          </a:p>
          <a:p>
            <a:endParaRPr lang="en-US" sz="2500" dirty="0">
              <a:latin typeface="Arial" panose="020B0604020202020204" pitchFamily="34" charset="0"/>
              <a:ea typeface="ＭＳ Ｐゴシック" panose="020B0600070205080204" pitchFamily="34" charset="-128"/>
              <a:cs typeface="Arial" panose="020B0604020202020204" pitchFamily="34" charset="0"/>
            </a:endParaRPr>
          </a:p>
          <a:p>
            <a:r>
              <a:rPr lang="en-US" sz="2500" dirty="0">
                <a:latin typeface="Arial" panose="020B0604020202020204" pitchFamily="34" charset="0"/>
                <a:ea typeface="ＭＳ Ｐゴシック" panose="020B0600070205080204" pitchFamily="34" charset="-128"/>
                <a:cs typeface="Arial" panose="020B0604020202020204" pitchFamily="34" charset="0"/>
              </a:rPr>
              <a:t>That way, the litigation asset may not be lost as an asset in the bankruptcy process. </a:t>
            </a:r>
            <a:endParaRPr lang="en-US" sz="2500" dirty="0">
              <a:latin typeface="Arial" panose="020B0604020202020204" pitchFamily="34" charset="0"/>
              <a:cs typeface="Arial" panose="020B0604020202020204" pitchFamily="34" charset="0"/>
            </a:endParaRPr>
          </a:p>
          <a:p>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0" name="Title 1">
            <a:extLst>
              <a:ext uri="{FF2B5EF4-FFF2-40B4-BE49-F238E27FC236}">
                <a16:creationId xmlns:a16="http://schemas.microsoft.com/office/drawing/2014/main" id="{79AF5494-98C8-4C13-938C-1815000CFCBB}"/>
              </a:ext>
            </a:extLst>
          </p:cNvPr>
          <p:cNvSpPr>
            <a:spLocks noGrp="1"/>
          </p:cNvSpPr>
          <p:nvPr>
            <p:ph type="title"/>
          </p:nvPr>
        </p:nvSpPr>
        <p:spPr>
          <a:xfrm>
            <a:off x="361592" y="870458"/>
            <a:ext cx="3538056" cy="5221060"/>
          </a:xfrm>
        </p:spPr>
        <p:txBody>
          <a:bodyPr vert="horz" lIns="91440" tIns="45720" rIns="91440" bIns="45720" rtlCol="0" anchor="ctr">
            <a:normAutofit/>
          </a:bodyPr>
          <a:lstStyle/>
          <a:p>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Additional Considerations</a:t>
            </a:r>
          </a:p>
        </p:txBody>
      </p:sp>
    </p:spTree>
    <p:extLst>
      <p:ext uri="{BB962C8B-B14F-4D97-AF65-F5344CB8AC3E}">
        <p14:creationId xmlns:p14="http://schemas.microsoft.com/office/powerpoint/2010/main" val="3006474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471358" y="1019272"/>
            <a:ext cx="3249624" cy="4973313"/>
          </a:xfrm>
        </p:spPr>
        <p:txBody>
          <a:bodyPr vert="horz" lIns="91440" tIns="45720" rIns="91440" bIns="45720" rtlCol="0" anchor="ctr">
            <a:normAutofit/>
          </a:bodyPr>
          <a:lstStyle/>
          <a:p>
            <a:br>
              <a:rPr lang="en-US" sz="28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Additional </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Resources</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pic>
        <p:nvPicPr>
          <p:cNvPr id="8" name="Picture 7">
            <a:extLst>
              <a:ext uri="{FF2B5EF4-FFF2-40B4-BE49-F238E27FC236}">
                <a16:creationId xmlns:a16="http://schemas.microsoft.com/office/drawing/2014/main" id="{27745CC7-41A6-4D59-AEA0-DEA4F1AF234C}"/>
              </a:ext>
            </a:extLst>
          </p:cNvPr>
          <p:cNvPicPr>
            <a:picLocks noChangeAspect="1"/>
          </p:cNvPicPr>
          <p:nvPr/>
        </p:nvPicPr>
        <p:blipFill>
          <a:blip r:embed="rId3"/>
          <a:stretch>
            <a:fillRect/>
          </a:stretch>
        </p:blipFill>
        <p:spPr>
          <a:xfrm>
            <a:off x="4947909" y="470925"/>
            <a:ext cx="2611572" cy="3695260"/>
          </a:xfrm>
          <a:prstGeom prst="rect">
            <a:avLst/>
          </a:prstGeom>
        </p:spPr>
      </p:pic>
      <p:sp>
        <p:nvSpPr>
          <p:cNvPr id="9" name="TextBox 8">
            <a:extLst>
              <a:ext uri="{FF2B5EF4-FFF2-40B4-BE49-F238E27FC236}">
                <a16:creationId xmlns:a16="http://schemas.microsoft.com/office/drawing/2014/main" id="{4CD16181-AA0E-473C-A3CC-32CB4CD92C00}"/>
              </a:ext>
            </a:extLst>
          </p:cNvPr>
          <p:cNvSpPr txBox="1"/>
          <p:nvPr/>
        </p:nvSpPr>
        <p:spPr>
          <a:xfrm>
            <a:off x="3936875" y="4331704"/>
            <a:ext cx="4981903" cy="2031325"/>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Federal Judicial Center website on federal-state cooperation: </a:t>
            </a:r>
            <a:r>
              <a:rPr lang="en-US" dirty="0">
                <a:latin typeface="Arial" panose="020B0604020202020204" pitchFamily="34" charset="0"/>
                <a:cs typeface="Arial" panose="020B0604020202020204" pitchFamily="34" charset="0"/>
                <a:hlinkClick r:id="rId4"/>
              </a:rPr>
              <a:t>https://fjc.gov/fedstate</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National Center for State Courts resource guide on foreclosures: </a:t>
            </a:r>
            <a:r>
              <a:rPr lang="en-US" dirty="0">
                <a:latin typeface="Arial" panose="020B0604020202020204" pitchFamily="34" charset="0"/>
                <a:cs typeface="Arial" panose="020B0604020202020204" pitchFamily="34" charset="0"/>
                <a:hlinkClick r:id="rId5"/>
              </a:rPr>
              <a:t>https://www.ncsc.org/Topics/Financial/Foreclosures/Resource-Guide.aspx</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7976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7717</TotalTime>
  <Words>770</Words>
  <Application>Microsoft Office PowerPoint</Application>
  <PresentationFormat>On-screen Show (4:3)</PresentationFormat>
  <Paragraphs>53</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Baskerville Old Face</vt:lpstr>
      <vt:lpstr>Calibri</vt:lpstr>
      <vt:lpstr>Calibri Light</vt:lpstr>
      <vt:lpstr>Office Theme</vt:lpstr>
      <vt:lpstr>  Introduction to Bankruptcy Law  and the Bankruptcy System:  An Educational Primer for State Courts [Template Presentation For Educational Use] </vt:lpstr>
      <vt:lpstr>Content Note</vt:lpstr>
      <vt:lpstr>Additional Considerations and Resources</vt:lpstr>
      <vt:lpstr> Additional Considerations</vt:lpstr>
      <vt:lpstr> Additional Considerations</vt:lpstr>
      <vt:lpstr> Additional Considerations</vt:lpstr>
      <vt:lpstr> Additional Considerations</vt:lpstr>
      <vt:lpstr> Additional Considerations</vt:lpstr>
      <vt:lpstr> Additional  Resources</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Bankruptcy Law and the Bankruptcy System:  A Primer for State Court Judges [Template Presentation For Educational Use]</dc:title>
  <dc:creator>Jason Cantone</dc:creator>
  <cp:lastModifiedBy>Jason Cantone</cp:lastModifiedBy>
  <cp:revision>222</cp:revision>
  <dcterms:created xsi:type="dcterms:W3CDTF">2020-01-24T18:33:53Z</dcterms:created>
  <dcterms:modified xsi:type="dcterms:W3CDTF">2020-05-29T15:55:10Z</dcterms:modified>
</cp:coreProperties>
</file>